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2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59" r:id="rId8"/>
    <p:sldId id="261" r:id="rId9"/>
    <p:sldId id="262" r:id="rId10"/>
    <p:sldId id="265" r:id="rId11"/>
    <p:sldId id="266" r:id="rId12"/>
    <p:sldId id="267" r:id="rId13"/>
    <p:sldId id="269" r:id="rId14"/>
    <p:sldId id="271" r:id="rId15"/>
    <p:sldId id="274" r:id="rId16"/>
    <p:sldId id="277" r:id="rId17"/>
    <p:sldId id="279" r:id="rId18"/>
    <p:sldId id="281" r:id="rId19"/>
    <p:sldId id="280" r:id="rId20"/>
    <p:sldId id="293" r:id="rId21"/>
    <p:sldId id="282" r:id="rId22"/>
    <p:sldId id="289" r:id="rId23"/>
    <p:sldId id="288" r:id="rId24"/>
    <p:sldId id="290" r:id="rId25"/>
    <p:sldId id="29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/>
    <p:restoredTop sz="94720"/>
  </p:normalViewPr>
  <p:slideViewPr>
    <p:cSldViewPr snapToGrid="0" snapToObjects="1">
      <p:cViewPr varScale="1">
        <p:scale>
          <a:sx n="78" d="100"/>
          <a:sy n="78" d="100"/>
        </p:scale>
        <p:origin x="4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1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49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55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60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85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7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0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9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4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4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6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5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82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AC97-2C90-AD40-957B-0AA750E47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Illinois Animal Shelter dataset</a:t>
            </a:r>
            <a:br>
              <a:rPr lang="en-US" dirty="0"/>
            </a:br>
            <a:r>
              <a:rPr lang="en-US" dirty="0"/>
              <a:t>2010-2014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CD1F3-D34C-4B49-B19C-FE2D8F93C6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Jim Cloud and Dick Xu</a:t>
            </a:r>
          </a:p>
        </p:txBody>
      </p:sp>
    </p:spTree>
    <p:extLst>
      <p:ext uri="{BB962C8B-B14F-4D97-AF65-F5344CB8AC3E}">
        <p14:creationId xmlns:p14="http://schemas.microsoft.com/office/powerpoint/2010/main" val="907848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E53C-42F2-564D-9AF0-03C2B385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Pie Chart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BB3C401-023C-B242-8FFF-C3FD171094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874" y="2770717"/>
            <a:ext cx="6907469" cy="303741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A2DB9-EEE6-D245-8498-4ABBDA5F3F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42295" y="2133074"/>
            <a:ext cx="5969517" cy="4437059"/>
          </a:xfrm>
        </p:spPr>
      </p:pic>
    </p:spTree>
    <p:extLst>
      <p:ext uri="{BB962C8B-B14F-4D97-AF65-F5344CB8AC3E}">
        <p14:creationId xmlns:p14="http://schemas.microsoft.com/office/powerpoint/2010/main" val="13543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B4090-2EBE-AF41-9159-A48E13B2A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Step 3: Breakdown by Species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C0A013-A471-6041-B4A5-B117A6B3BF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7289" y="2185988"/>
            <a:ext cx="4590444" cy="459044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BF99CD8-4B26-1140-8451-50F295DE919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3873519"/>
              </p:ext>
            </p:extLst>
          </p:nvPr>
        </p:nvGraphicFramePr>
        <p:xfrm>
          <a:off x="5562518" y="2368794"/>
          <a:ext cx="5676976" cy="4250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52038">
                  <a:extLst>
                    <a:ext uri="{9D8B030D-6E8A-4147-A177-3AD203B41FA5}">
                      <a16:colId xmlns:a16="http://schemas.microsoft.com/office/drawing/2014/main" val="1161871934"/>
                    </a:ext>
                  </a:extLst>
                </a:gridCol>
                <a:gridCol w="1543792">
                  <a:extLst>
                    <a:ext uri="{9D8B030D-6E8A-4147-A177-3AD203B41FA5}">
                      <a16:colId xmlns:a16="http://schemas.microsoft.com/office/drawing/2014/main" val="3696924063"/>
                    </a:ext>
                  </a:extLst>
                </a:gridCol>
                <a:gridCol w="1460665">
                  <a:extLst>
                    <a:ext uri="{9D8B030D-6E8A-4147-A177-3AD203B41FA5}">
                      <a16:colId xmlns:a16="http://schemas.microsoft.com/office/drawing/2014/main" val="3674922786"/>
                    </a:ext>
                  </a:extLst>
                </a:gridCol>
                <a:gridCol w="1620481">
                  <a:extLst>
                    <a:ext uri="{9D8B030D-6E8A-4147-A177-3AD203B41FA5}">
                      <a16:colId xmlns:a16="http://schemas.microsoft.com/office/drawing/2014/main" val="928504214"/>
                    </a:ext>
                  </a:extLst>
                </a:gridCol>
              </a:tblGrid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Adopted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Reclaimed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Euthanized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797624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132,242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64,481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62,852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447984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Cats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87,496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6,835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100,565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369065"/>
                  </a:ext>
                </a:extLst>
              </a:tr>
              <a:tr h="106261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b="1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5,904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12,923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33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11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1062-83B5-FD40-8D5E-843F8DB1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Stacked Bar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AE8A9-5C5D-4547-B541-6FC16B38A3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991" y="1951566"/>
            <a:ext cx="5322509" cy="468630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052137A-6874-6E41-A654-CB088214D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7358" y="2128307"/>
            <a:ext cx="5941366" cy="4204760"/>
          </a:xfrm>
        </p:spPr>
      </p:pic>
    </p:spTree>
    <p:extLst>
      <p:ext uri="{BB962C8B-B14F-4D97-AF65-F5344CB8AC3E}">
        <p14:creationId xmlns:p14="http://schemas.microsoft.com/office/powerpoint/2010/main" val="189875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26FF81-77A4-7F44-819C-AE000C052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150" y="3135311"/>
            <a:ext cx="10553700" cy="2911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CE3E66-016E-D546-909F-2B2CB8525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12192000" cy="5422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0A6F9-9D53-2B4A-9038-338D09A2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Yearly Breakdown</a:t>
            </a:r>
          </a:p>
        </p:txBody>
      </p:sp>
    </p:spTree>
    <p:extLst>
      <p:ext uri="{BB962C8B-B14F-4D97-AF65-F5344CB8AC3E}">
        <p14:creationId xmlns:p14="http://schemas.microsoft.com/office/powerpoint/2010/main" val="1075321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CD6D-FDA1-D946-B221-A85FB3AD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Trendline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A8FC4-3A39-FB43-8F24-BA21C0DB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668"/>
            <a:ext cx="12191999" cy="53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5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A1A6-59CA-934F-A99A-7A37DEA3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Trendline Charts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6D8B6B4-AFEE-D943-AE41-3C96FEE3D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607" y="2471669"/>
            <a:ext cx="5785912" cy="374286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15CD786-40AB-2843-B344-034B8DE0F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21349" y="2471669"/>
            <a:ext cx="5791201" cy="3762645"/>
          </a:xfrm>
        </p:spPr>
      </p:pic>
    </p:spTree>
    <p:extLst>
      <p:ext uri="{BB962C8B-B14F-4D97-AF65-F5344CB8AC3E}">
        <p14:creationId xmlns:p14="http://schemas.microsoft.com/office/powerpoint/2010/main" val="425903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2">
              <a:lumMod val="60000"/>
              <a:lumOff val="40000"/>
            </a:schemeClr>
          </a:fgClr>
          <a:bgClr>
            <a:schemeClr val="bg2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F530C-67F9-2142-A03A-1DA70948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130" y="-59827"/>
            <a:ext cx="8965870" cy="5051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2B030-1B75-5A43-B2F9-93E758E2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129" y="4992007"/>
            <a:ext cx="8965871" cy="186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427F56-FB3A-E049-BB35-8058CE9E2C5A}"/>
              </a:ext>
            </a:extLst>
          </p:cNvPr>
          <p:cNvSpPr txBox="1"/>
          <p:nvPr/>
        </p:nvSpPr>
        <p:spPr>
          <a:xfrm>
            <a:off x="142504" y="1733798"/>
            <a:ext cx="2952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Step 8: </a:t>
            </a:r>
          </a:p>
          <a:p>
            <a:endParaRPr lang="en-US" sz="4000" b="1" dirty="0"/>
          </a:p>
          <a:p>
            <a:r>
              <a:rPr lang="en-US" sz="4000" b="1" dirty="0"/>
              <a:t>Census API</a:t>
            </a:r>
          </a:p>
        </p:txBody>
      </p:sp>
    </p:spTree>
    <p:extLst>
      <p:ext uri="{BB962C8B-B14F-4D97-AF65-F5344CB8AC3E}">
        <p14:creationId xmlns:p14="http://schemas.microsoft.com/office/powerpoint/2010/main" val="183681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8EB2-5008-DE49-A9B3-F8D40B41B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6D84F-D85B-824F-896B-D01628A88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9" y="2356425"/>
            <a:ext cx="10672371" cy="2449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BCD6D-6252-664A-AB85-D3B4813E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7" y="5351488"/>
            <a:ext cx="10597474" cy="10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05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7A2F4-0F45-8249-B729-5494FCB8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Grey Scale and Regression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425E8-40FF-5348-8603-4F24B9FB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58391"/>
            <a:ext cx="12192001" cy="3353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6B99D-07DE-D54C-B8F4-78BE7861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5064"/>
            <a:ext cx="12200853" cy="5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11C-15DF-9A41-A83B-D294230C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Regression and Grey Scale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4161D-3617-B64E-9F7B-16181313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7" y="2258426"/>
            <a:ext cx="4655129" cy="4302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6DF150-5FBC-054E-9555-3815D86D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89" y="2258426"/>
            <a:ext cx="6764054" cy="43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5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2DD0-8D29-4792-AB13-E1C8D7A4B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187753"/>
            <a:ext cx="3547533" cy="1618396"/>
          </a:xfrm>
        </p:spPr>
        <p:txBody>
          <a:bodyPr/>
          <a:lstStyle/>
          <a:p>
            <a:pPr algn="ctr"/>
            <a:r>
              <a:rPr lang="en-US" sz="2400" b="0" dirty="0"/>
              <a:t>Why did I become so interested in Animal Shelter Statistics?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EA38E1-5624-48C4-856B-84E848B9E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2499" y="446088"/>
            <a:ext cx="3738902" cy="54149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00938-81F2-432C-8CF6-FDB67E156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/>
          <a:p>
            <a:r>
              <a:rPr lang="en-US" sz="1800" dirty="0"/>
              <a:t>On November 2</a:t>
            </a:r>
            <a:r>
              <a:rPr lang="en-US" sz="1800" baseline="30000" dirty="0"/>
              <a:t>nd</a:t>
            </a:r>
            <a:r>
              <a:rPr lang="en-US" sz="1800" dirty="0"/>
              <a:t>, 2012, while visiting the family farm in Macoupin County, IL my two dogs, Yoshimi and Riley, ran off chasing deer.  Only one Yoshimi returned.</a:t>
            </a:r>
          </a:p>
          <a:p>
            <a:r>
              <a:rPr lang="en-US" sz="1800" dirty="0"/>
              <a:t>In the ensuing weeks I became active in local animal shelters and rescue organizations while trying to locate Riley.</a:t>
            </a:r>
          </a:p>
        </p:txBody>
      </p:sp>
    </p:spTree>
    <p:extLst>
      <p:ext uri="{BB962C8B-B14F-4D97-AF65-F5344CB8AC3E}">
        <p14:creationId xmlns:p14="http://schemas.microsoft.com/office/powerpoint/2010/main" val="150645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C0D7-4BFC-4EB5-8ECF-08F7751C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1311274"/>
          </a:xfrm>
        </p:spPr>
        <p:txBody>
          <a:bodyPr>
            <a:normAutofit fontScale="90000"/>
          </a:bodyPr>
          <a:lstStyle/>
          <a:p>
            <a:r>
              <a:rPr lang="en-US" dirty="0"/>
              <a:t>P-Values for Dog outcomes vs Population:</a:t>
            </a:r>
            <a:br>
              <a:rPr lang="en-US" dirty="0"/>
            </a:br>
            <a:r>
              <a:rPr lang="en-US" dirty="0"/>
              <a:t>Range (1.7 to 2.2)  = low correlation</a:t>
            </a:r>
            <a:br>
              <a:rPr lang="en-US" dirty="0"/>
            </a:br>
            <a:r>
              <a:rPr lang="en-US" dirty="0"/>
              <a:t>Cats and Other are worse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96544-D492-454A-B08D-FE0EA6EA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78" y="2663310"/>
            <a:ext cx="76009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BDCE-60F7-B44B-AA34-0D587A58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0C959-DAC6-4980-8CCF-14DC8226E540}"/>
              </a:ext>
            </a:extLst>
          </p:cNvPr>
          <p:cNvSpPr txBox="1"/>
          <p:nvPr/>
        </p:nvSpPr>
        <p:spPr>
          <a:xfrm>
            <a:off x="358346" y="2508422"/>
            <a:ext cx="11491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: In areas of higher population, we expect to see a higher number of animals received and adopted through animal shelters.</a:t>
            </a:r>
          </a:p>
          <a:p>
            <a:endParaRPr lang="en-US" dirty="0"/>
          </a:p>
          <a:p>
            <a:r>
              <a:rPr lang="en-US" dirty="0"/>
              <a:t>Null Hypothesis : There should be no correlation between population and amount of animals received and adopted through animal shelters.</a:t>
            </a:r>
          </a:p>
          <a:p>
            <a:endParaRPr lang="en-US" dirty="0"/>
          </a:p>
          <a:p>
            <a:r>
              <a:rPr lang="en-US" dirty="0"/>
              <a:t>Result : With a p-values greater than 1, the p-values are very high, meaning we reject our hypothesis and accept the null hypothesis – there is no correlation between population and volume of animals.</a:t>
            </a:r>
          </a:p>
        </p:txBody>
      </p:sp>
    </p:spTree>
    <p:extLst>
      <p:ext uri="{BB962C8B-B14F-4D97-AF65-F5344CB8AC3E}">
        <p14:creationId xmlns:p14="http://schemas.microsoft.com/office/powerpoint/2010/main" val="45752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366-4F99-400B-BC09-46F1CE6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Addendum 1:  It turns out Macoupin County’s Animal Control Department had a Monthly Report that was delivered to the County Board.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8CFF4B3-CBB9-47D5-ABAA-5B7F05FBBA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66" r="36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1CBA3-10E5-4004-ADDC-ABDFE308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Only the County Board FOIA officer, who is also the County Clerk that oversees publication of the County Board meeting minutes had never of it.</a:t>
            </a:r>
          </a:p>
          <a:p>
            <a:endParaRPr lang="en-US" sz="2000" dirty="0"/>
          </a:p>
          <a:p>
            <a:r>
              <a:rPr lang="en-US" sz="2000" dirty="0"/>
              <a:t>Over a dozen FOIA requests with a formal complaint and appeal made with the Illinois Attorney General’s Office later…</a:t>
            </a:r>
          </a:p>
        </p:txBody>
      </p:sp>
    </p:spTree>
    <p:extLst>
      <p:ext uri="{BB962C8B-B14F-4D97-AF65-F5344CB8AC3E}">
        <p14:creationId xmlns:p14="http://schemas.microsoft.com/office/powerpoint/2010/main" val="360792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339D-C296-4313-9B02-ED673B9E6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2:  County vs State Adoptions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E24805-47BA-4291-B8D8-0E3622BF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80" y="2081823"/>
            <a:ext cx="7747355" cy="45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52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8CD2-D525-458C-909C-36D3BE949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3:  The Good…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E48D9-ADA8-4A2C-937A-98AEAC5444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34391" y="2266033"/>
            <a:ext cx="6160510" cy="444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52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D9638-3CDA-4801-93DC-06ED182C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Addendum 4: The Ugly…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C748F-1DAA-4D95-90E2-36A5BDEA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7" y="2263432"/>
            <a:ext cx="7911804" cy="4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3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537F-1BED-4AA8-97D1-1C4351CDC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 also started my first Facebook Group</a:t>
            </a:r>
            <a:br>
              <a:rPr lang="en-US" sz="3600" dirty="0"/>
            </a:br>
            <a:r>
              <a:rPr lang="en-US" sz="2000" dirty="0"/>
              <a:t>https://www.facebook.com/OperationFindRiley/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C33DD-FD2B-4960-999A-C6BD6E4E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98" y="2222501"/>
            <a:ext cx="9812610" cy="439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345B-90B0-4F74-9F4E-1A5F5EB3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were the outcomes to consider during the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7AF7-45B7-4C5B-8F54-DCB6402C8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121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lvl="2"/>
            <a:r>
              <a:rPr lang="en-US" dirty="0"/>
              <a:t>Sighted and not contained.</a:t>
            </a:r>
          </a:p>
          <a:p>
            <a:pPr lvl="3"/>
            <a:r>
              <a:rPr lang="en-US" dirty="0"/>
              <a:t>Need more reports of sightings to confirm where live traps can be set and to alert those in the area to be on the lookout.</a:t>
            </a:r>
          </a:p>
          <a:p>
            <a:pPr lvl="2"/>
            <a:r>
              <a:rPr lang="en-US" dirty="0"/>
              <a:t>Sighted and contained</a:t>
            </a:r>
          </a:p>
          <a:p>
            <a:pPr lvl="3"/>
            <a:r>
              <a:rPr lang="en-US" dirty="0"/>
              <a:t>Contact me directly if collar is still attached.</a:t>
            </a:r>
          </a:p>
          <a:p>
            <a:pPr lvl="3"/>
            <a:r>
              <a:rPr lang="en-US" dirty="0"/>
              <a:t>Routed through the typical ‘leash law’ violation protocol via local law enforcement and the AC Department to get to the County Shelter.  </a:t>
            </a:r>
          </a:p>
          <a:p>
            <a:pPr lvl="3"/>
            <a:r>
              <a:rPr lang="en-US" dirty="0"/>
              <a:t>The finder keeps Riley for themselves.</a:t>
            </a:r>
          </a:p>
          <a:p>
            <a:pPr lvl="3"/>
            <a:r>
              <a:rPr lang="en-US" dirty="0"/>
              <a:t>The finder rehomes or sells the dog to family, friends, Facebook, Craigslist, etc.</a:t>
            </a:r>
          </a:p>
          <a:p>
            <a:pPr lvl="3"/>
            <a:r>
              <a:rPr lang="en-US" dirty="0"/>
              <a:t>The finder takes Riley to a rescue group or shelter outside of the Macoupin, Montgomery, Madison system.</a:t>
            </a:r>
          </a:p>
          <a:p>
            <a:pPr lvl="2"/>
            <a:r>
              <a:rPr lang="en-US" dirty="0"/>
              <a:t>Deceased</a:t>
            </a:r>
          </a:p>
          <a:p>
            <a:pPr lvl="3"/>
            <a:r>
              <a:rPr lang="en-US" dirty="0"/>
              <a:t>Clowns with guns</a:t>
            </a:r>
          </a:p>
          <a:p>
            <a:pPr lvl="3"/>
            <a:r>
              <a:rPr lang="en-US" dirty="0"/>
              <a:t>Vehicular</a:t>
            </a:r>
          </a:p>
          <a:p>
            <a:pPr lvl="3"/>
            <a:r>
              <a:rPr lang="en-US" dirty="0"/>
              <a:t>Dog Fighting</a:t>
            </a:r>
          </a:p>
          <a:p>
            <a:pPr lvl="3"/>
            <a:r>
              <a:rPr lang="en-US" dirty="0"/>
              <a:t>Freak accident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94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43E2-3CF5-42CB-8778-566AC416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 asked if I could get the shelter stats…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92CFBB-1DA5-4F53-AC77-DFB22341C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20" y="2908544"/>
            <a:ext cx="11258158" cy="29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CE6F-32BC-4099-943D-29FEC37AE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I did what I thought any responsible citizen would do and filed a FOIA request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F36879-7B9E-41F8-9711-222A3FE60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372" y="2222500"/>
            <a:ext cx="6940246" cy="45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9774-8EAF-1C49-BD8C-6DAA31E30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588431"/>
          </a:xfrm>
        </p:spPr>
        <p:txBody>
          <a:bodyPr>
            <a:normAutofit fontScale="90000"/>
          </a:bodyPr>
          <a:lstStyle/>
          <a:p>
            <a:r>
              <a:rPr lang="en-US" sz="2800" b="0" dirty="0"/>
              <a:t>- Jim created an Excel spreadsheet with over 2,000 entries  </a:t>
            </a:r>
            <a:br>
              <a:rPr lang="en-US" sz="2800" b="0" dirty="0"/>
            </a:br>
            <a:r>
              <a:rPr lang="en-US" sz="2800" b="0" dirty="0"/>
              <a:t>- Shelter Data composed of the animals received, adopted, euthanized, and reclaimed (RTO) broken into Dogs, Cats, and Other.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353EA-5BEB-A442-B848-394B5B5A0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50" y="5156921"/>
            <a:ext cx="5891636" cy="713241"/>
          </a:xfrm>
        </p:spPr>
        <p:txBody>
          <a:bodyPr/>
          <a:lstStyle/>
          <a:p>
            <a:r>
              <a:rPr lang="en-US" dirty="0"/>
              <a:t>An example of Illinois Department of Agriculture Shelter License Renewal 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1A15-0E35-9040-A81E-F2111DECDD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89E2BC-AEEF-BC47-A00D-43240A2F1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66" y="0"/>
            <a:ext cx="4995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9480-A3A5-BC4E-BADC-F441FF52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77DCB-2ECA-CD48-A30F-EE679D6E4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578" y="2222287"/>
            <a:ext cx="4684621" cy="41444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Difficulty importing from Excel and utilizing CSV</a:t>
            </a:r>
          </a:p>
          <a:p>
            <a:pPr lvl="1"/>
            <a:r>
              <a:rPr lang="en-US" dirty="0"/>
              <a:t>Blank spaces and ‘invisible characters’ prevent Pandas from importing the data.</a:t>
            </a:r>
          </a:p>
          <a:p>
            <a:r>
              <a:rPr lang="en-US" dirty="0"/>
              <a:t>Self-submitted information</a:t>
            </a:r>
          </a:p>
          <a:p>
            <a:pPr lvl="1"/>
            <a:r>
              <a:rPr lang="en-US" dirty="0"/>
              <a:t>No Standardization</a:t>
            </a:r>
          </a:p>
          <a:p>
            <a:pPr lvl="1"/>
            <a:r>
              <a:rPr lang="en-US" dirty="0"/>
              <a:t>Working on the ‘Honor System’</a:t>
            </a:r>
          </a:p>
          <a:p>
            <a:r>
              <a:rPr lang="en-US" dirty="0"/>
              <a:t>Not all shelters are accounted for all 5 years.</a:t>
            </a:r>
          </a:p>
          <a:p>
            <a:pPr lvl="1"/>
            <a:r>
              <a:rPr lang="en-US" dirty="0"/>
              <a:t>Dataset shrank from 2400 records to 1150 records.  </a:t>
            </a:r>
          </a:p>
          <a:p>
            <a:pPr lvl="1"/>
            <a:r>
              <a:rPr lang="en-US" dirty="0"/>
              <a:t>Sample size of data set from complete data set:  ~1/3 (1150/3000)</a:t>
            </a:r>
          </a:p>
          <a:p>
            <a:pPr lvl="1"/>
            <a:r>
              <a:rPr lang="en-US" dirty="0"/>
              <a:t>No Cook County Data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730E-6B95-3747-835F-9A110FED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6" y="2222287"/>
            <a:ext cx="6247889" cy="414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FF3E-752D-4244-A0CC-15770CF0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Top-Down View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FE86E3F-07EB-3844-B424-01D209798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357967"/>
            <a:ext cx="5566978" cy="363696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4EB1C5-21B8-1542-975B-AA8EDE456901}"/>
              </a:ext>
            </a:extLst>
          </p:cNvPr>
          <p:cNvSpPr txBox="1"/>
          <p:nvPr/>
        </p:nvSpPr>
        <p:spPr>
          <a:xfrm>
            <a:off x="6759259" y="3160785"/>
            <a:ext cx="4902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Animals Received = 526,339 Animals</a:t>
            </a:r>
          </a:p>
          <a:p>
            <a:endParaRPr lang="en-US" dirty="0"/>
          </a:p>
          <a:p>
            <a:r>
              <a:rPr lang="en-US" dirty="0"/>
              <a:t>Total Adopted = 225, 642 Animals</a:t>
            </a:r>
          </a:p>
          <a:p>
            <a:endParaRPr lang="en-US" dirty="0"/>
          </a:p>
          <a:p>
            <a:r>
              <a:rPr lang="en-US" dirty="0"/>
              <a:t>Total Reclaimed = 71,756 Animals</a:t>
            </a:r>
          </a:p>
          <a:p>
            <a:endParaRPr lang="en-US" dirty="0"/>
          </a:p>
          <a:p>
            <a:r>
              <a:rPr lang="en-US" dirty="0"/>
              <a:t>Total Euthanized = 176,340 Animals</a:t>
            </a:r>
          </a:p>
        </p:txBody>
      </p:sp>
    </p:spTree>
    <p:extLst>
      <p:ext uri="{BB962C8B-B14F-4D97-AF65-F5344CB8AC3E}">
        <p14:creationId xmlns:p14="http://schemas.microsoft.com/office/powerpoint/2010/main" val="2086134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{32FB43D8-53D7-B840-BD70-7EDE5E76BEE8}tf10001121</Template>
  <TotalTime>687</TotalTime>
  <Words>611</Words>
  <Application>Microsoft Office PowerPoint</Application>
  <PresentationFormat>Widescreen</PresentationFormat>
  <Paragraphs>99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Century Gothic</vt:lpstr>
      <vt:lpstr>Wingdings 2</vt:lpstr>
      <vt:lpstr>Quotable</vt:lpstr>
      <vt:lpstr>Illinois Animal Shelter dataset 2010-2014 </vt:lpstr>
      <vt:lpstr>Why did I become so interested in Animal Shelter Statistics?</vt:lpstr>
      <vt:lpstr>I also started my first Facebook Group https://www.facebook.com/OperationFindRiley/</vt:lpstr>
      <vt:lpstr>What were the outcomes to consider during the search?</vt:lpstr>
      <vt:lpstr>So I asked if I could get the shelter stats…</vt:lpstr>
      <vt:lpstr>So I did what I thought any responsible citizen would do and filed a FOIA request</vt:lpstr>
      <vt:lpstr>- Jim created an Excel spreadsheet with over 2,000 entries   - Shelter Data composed of the animals received, adopted, euthanized, and reclaimed (RTO) broken into Dogs, Cats, and Other.</vt:lpstr>
      <vt:lpstr>Early Obstacles</vt:lpstr>
      <vt:lpstr>Step 1: Top-Down View</vt:lpstr>
      <vt:lpstr>Step 2: Pie Chart</vt:lpstr>
      <vt:lpstr>Step 3: Breakdown by Species</vt:lpstr>
      <vt:lpstr>Step 4: Stacked Bar Graph</vt:lpstr>
      <vt:lpstr>Step 5: Yearly Breakdown</vt:lpstr>
      <vt:lpstr>Step 6: Trendline Code</vt:lpstr>
      <vt:lpstr>Step 7: Trendline Charts</vt:lpstr>
      <vt:lpstr>PowerPoint Presentation</vt:lpstr>
      <vt:lpstr>Step 9: Merge</vt:lpstr>
      <vt:lpstr>Step 10: Grey Scale and Regression </vt:lpstr>
      <vt:lpstr>Step 11: Regression and Grey Scale Chart</vt:lpstr>
      <vt:lpstr>P-Values for Dog outcomes vs Population: Range (1.7 to 2.2)  = low correlation Cats and Other are worse</vt:lpstr>
      <vt:lpstr>Results</vt:lpstr>
      <vt:lpstr>Addendum 1:  It turns out Macoupin County’s Animal Control Department had a Monthly Report that was delivered to the County Board. </vt:lpstr>
      <vt:lpstr>Addendum 2:  County vs State Adoptions</vt:lpstr>
      <vt:lpstr>Addendum 3:  The Good…</vt:lpstr>
      <vt:lpstr>Addendum 4: The Ugly…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James Cloud</cp:lastModifiedBy>
  <cp:revision>37</cp:revision>
  <dcterms:created xsi:type="dcterms:W3CDTF">2018-08-11T16:41:43Z</dcterms:created>
  <dcterms:modified xsi:type="dcterms:W3CDTF">2018-08-20T23:20:23Z</dcterms:modified>
</cp:coreProperties>
</file>